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D8C5-5700-4CCD-87B9-BFCD1530B7D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087A-C9DB-45EF-8E38-1DFEE201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5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D8C5-5700-4CCD-87B9-BFCD1530B7D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087A-C9DB-45EF-8E38-1DFEE201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4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D8C5-5700-4CCD-87B9-BFCD1530B7D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087A-C9DB-45EF-8E38-1DFEE201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6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D8C5-5700-4CCD-87B9-BFCD1530B7D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087A-C9DB-45EF-8E38-1DFEE201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D8C5-5700-4CCD-87B9-BFCD1530B7D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087A-C9DB-45EF-8E38-1DFEE201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4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D8C5-5700-4CCD-87B9-BFCD1530B7D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087A-C9DB-45EF-8E38-1DFEE201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7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D8C5-5700-4CCD-87B9-BFCD1530B7D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087A-C9DB-45EF-8E38-1DFEE201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3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D8C5-5700-4CCD-87B9-BFCD1530B7D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087A-C9DB-45EF-8E38-1DFEE201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4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D8C5-5700-4CCD-87B9-BFCD1530B7D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087A-C9DB-45EF-8E38-1DFEE201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0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D8C5-5700-4CCD-87B9-BFCD1530B7D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087A-C9DB-45EF-8E38-1DFEE201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4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6D8C5-5700-4CCD-87B9-BFCD1530B7D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087A-C9DB-45EF-8E38-1DFEE201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6D8C5-5700-4CCD-87B9-BFCD1530B7D7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7087A-C9DB-45EF-8E38-1DFEE2015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9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ebsoilsurvey.sc.egov.usda.gov/App/WebSoilSurvey.aspx" TargetMode="External"/><Relationship Id="rId2" Type="http://schemas.openxmlformats.org/officeDocument/2006/relationships/hyperlink" Target="http://watersgeo.epa.gov/mywaterway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census.gov/geography/interactive-maps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cgis.com/featur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orymaps.esri.com/stories/2013/gettysburg/" TargetMode="External"/><Relationship Id="rId2" Type="http://schemas.openxmlformats.org/officeDocument/2006/relationships/hyperlink" Target="http://www.arcgis.com/home/gallery.html#c=esri&amp;t=maps&amp;o=modifie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cgis.com/home/webmap/viewer.html?useExisting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ArcGIS Online by ESRI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Heidi </a:t>
            </a:r>
            <a:r>
              <a:rPr lang="en-US" dirty="0" err="1" smtClean="0"/>
              <a:t>Gurdo</a:t>
            </a:r>
            <a:r>
              <a:rPr lang="en-US" dirty="0" smtClean="0"/>
              <a:t>, </a:t>
            </a:r>
            <a:r>
              <a:rPr lang="en-US" dirty="0" err="1" smtClean="0"/>
              <a:t>Navarun</a:t>
            </a:r>
            <a:r>
              <a:rPr lang="en-US" dirty="0" smtClean="0"/>
              <a:t> </a:t>
            </a:r>
            <a:r>
              <a:rPr lang="en-US" dirty="0" err="1" smtClean="0"/>
              <a:t>Jagatpal</a:t>
            </a:r>
            <a:r>
              <a:rPr lang="en-US" dirty="0" smtClean="0"/>
              <a:t>, Amy Mann, Cindy Marsh, </a:t>
            </a:r>
            <a:r>
              <a:rPr lang="en-US" dirty="0"/>
              <a:t>Ronald </a:t>
            </a:r>
            <a:r>
              <a:rPr lang="en-US" dirty="0" err="1" smtClean="0"/>
              <a:t>Medykiewicz</a:t>
            </a:r>
            <a:r>
              <a:rPr lang="en-US" dirty="0" smtClean="0"/>
              <a:t>, Brian </a:t>
            </a:r>
            <a:r>
              <a:rPr lang="en-US" dirty="0" err="1" smtClean="0"/>
              <a:t>Nabb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57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550920" cy="4351338"/>
          </a:xfrm>
        </p:spPr>
        <p:txBody>
          <a:bodyPr/>
          <a:lstStyle/>
          <a:p>
            <a:r>
              <a:rPr lang="en-US" dirty="0" smtClean="0"/>
              <a:t>GIS stands for Geographic Information </a:t>
            </a:r>
            <a:r>
              <a:rPr lang="en-US" dirty="0" smtClean="0"/>
              <a:t>Systems</a:t>
            </a:r>
            <a:endParaRPr lang="en-US" dirty="0" smtClean="0"/>
          </a:p>
          <a:p>
            <a:r>
              <a:rPr lang="en-US" dirty="0" smtClean="0"/>
              <a:t>It is a way to </a:t>
            </a:r>
            <a:r>
              <a:rPr lang="en-US" dirty="0" smtClean="0"/>
              <a:t>view data </a:t>
            </a:r>
            <a:r>
              <a:rPr lang="en-US" dirty="0" smtClean="0"/>
              <a:t>spatially or geographically</a:t>
            </a:r>
            <a:endParaRPr lang="en-US" dirty="0"/>
          </a:p>
        </p:txBody>
      </p:sp>
      <p:pic>
        <p:nvPicPr>
          <p:cNvPr id="1026" name="Picture 2" descr="http://ssnds.uwo.ca/sscnetworkupdate/2006winter/images/g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945" y="395287"/>
            <a:ext cx="5219700" cy="578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668645" y="6181726"/>
            <a:ext cx="58527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0" i="0" dirty="0" smtClean="0">
                <a:solidFill>
                  <a:srgbClr val="333333"/>
                </a:solidFill>
                <a:effectLst/>
              </a:rPr>
              <a:t>(</a:t>
            </a:r>
            <a:r>
              <a:rPr lang="en-US" sz="1600" b="0" i="0" dirty="0" err="1" smtClean="0">
                <a:solidFill>
                  <a:srgbClr val="333333"/>
                </a:solidFill>
                <a:effectLst/>
              </a:rPr>
              <a:t>n.d.</a:t>
            </a:r>
            <a:r>
              <a:rPr lang="en-US" sz="1600" b="0" i="0" dirty="0" smtClean="0">
                <a:solidFill>
                  <a:srgbClr val="333333"/>
                </a:solidFill>
                <a:effectLst/>
              </a:rPr>
              <a:t>). Retrieved April 27, 2015, from http://ssnds.uwo.ca/sscnetworkupdate/2006winter/images/gis.jpg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09548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countygp.ab.ca/assets/Community/Images/5pointsOfG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844" y="1342269"/>
            <a:ext cx="6553835" cy="495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43940" y="6311900"/>
            <a:ext cx="101041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0" i="0" dirty="0" smtClean="0">
                <a:solidFill>
                  <a:srgbClr val="333333"/>
                </a:solidFill>
                <a:effectLst/>
              </a:rPr>
              <a:t>(</a:t>
            </a:r>
            <a:r>
              <a:rPr lang="en-US" sz="1600" b="0" i="0" dirty="0" err="1" smtClean="0">
                <a:solidFill>
                  <a:srgbClr val="333333"/>
                </a:solidFill>
                <a:effectLst/>
              </a:rPr>
              <a:t>n.d.</a:t>
            </a:r>
            <a:r>
              <a:rPr lang="en-US" sz="1600" b="0" i="0" dirty="0" smtClean="0">
                <a:solidFill>
                  <a:srgbClr val="333333"/>
                </a:solidFill>
                <a:effectLst/>
              </a:rPr>
              <a:t>). Retrieved April 27, 2015, from http://www.countygp.ab.ca/assets/Community/Images/5pointsOfGIS.jpg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26708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395"/>
            <a:ext cx="10515600" cy="1325563"/>
          </a:xfrm>
        </p:spPr>
        <p:txBody>
          <a:bodyPr/>
          <a:lstStyle/>
          <a:p>
            <a:r>
              <a:rPr lang="en-US" dirty="0" smtClean="0"/>
              <a:t>Why Does GIS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345180" cy="4351338"/>
          </a:xfrm>
        </p:spPr>
        <p:txBody>
          <a:bodyPr/>
          <a:lstStyle/>
          <a:p>
            <a:r>
              <a:rPr lang="en-US" dirty="0" smtClean="0"/>
              <a:t>GIS connects data to maps</a:t>
            </a:r>
          </a:p>
          <a:p>
            <a:r>
              <a:rPr lang="en-US" dirty="0" smtClean="0"/>
              <a:t>Helps to see data in whole new ways</a:t>
            </a:r>
          </a:p>
          <a:p>
            <a:pPr lvl="1"/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Connections</a:t>
            </a:r>
          </a:p>
          <a:p>
            <a:pPr lvl="1"/>
            <a:r>
              <a:rPr lang="en-US" dirty="0" smtClean="0"/>
              <a:t>Patterns</a:t>
            </a:r>
          </a:p>
          <a:p>
            <a:pPr lvl="1"/>
            <a:r>
              <a:rPr lang="en-US" dirty="0" smtClean="0"/>
              <a:t>Etc.</a:t>
            </a:r>
            <a:endParaRPr lang="en-US" dirty="0"/>
          </a:p>
        </p:txBody>
      </p:sp>
      <p:pic>
        <p:nvPicPr>
          <p:cNvPr id="2050" name="Picture 2" descr="http://www.esri.com/news/arcnews/winter0809articles/winter0809gifs/p6p2-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740" y="1236359"/>
            <a:ext cx="6416040" cy="4790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777740" y="602700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0" i="0" dirty="0" smtClean="0">
                <a:solidFill>
                  <a:srgbClr val="333333"/>
                </a:solidFill>
                <a:effectLst/>
              </a:rPr>
              <a:t>(</a:t>
            </a:r>
            <a:r>
              <a:rPr lang="en-US" sz="1600" b="0" i="0" dirty="0" err="1" smtClean="0">
                <a:solidFill>
                  <a:srgbClr val="333333"/>
                </a:solidFill>
                <a:effectLst/>
              </a:rPr>
              <a:t>n.d.</a:t>
            </a:r>
            <a:r>
              <a:rPr lang="en-US" sz="1600" b="0" i="0" dirty="0" smtClean="0">
                <a:solidFill>
                  <a:srgbClr val="333333"/>
                </a:solidFill>
                <a:effectLst/>
              </a:rPr>
              <a:t>). Retrieved April 27, 2015, from http://www.esri.com/news/arcnews/winter0809articles/winter0809gifs/p6p2-lg.jpg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2794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922"/>
            <a:ext cx="10515600" cy="1325563"/>
          </a:xfrm>
        </p:spPr>
        <p:txBody>
          <a:bodyPr/>
          <a:lstStyle/>
          <a:p>
            <a:r>
              <a:rPr lang="en-US" dirty="0" smtClean="0"/>
              <a:t>Who Uses GIS?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642360" cy="4351338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http://watersgeo.epa.gov/mywaterway/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http://websoilsurvey.sc.egov.usda.gov/App/WebSoilSurvey.aspx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http://www.census.gov/geography/interactive-maps.html</a:t>
            </a:r>
            <a:r>
              <a:rPr lang="en-US" dirty="0" smtClean="0"/>
              <a:t> </a:t>
            </a:r>
          </a:p>
        </p:txBody>
      </p:sp>
      <p:pic>
        <p:nvPicPr>
          <p:cNvPr id="3074" name="Picture 2" descr="http://www.directionsmag.com/images/newsletter/2011/01_week1/world_l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971" y="1151345"/>
            <a:ext cx="5739130" cy="502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72050" y="6221715"/>
            <a:ext cx="80124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(</a:t>
            </a:r>
            <a:r>
              <a:rPr lang="en-US" sz="1600" dirty="0" err="1"/>
              <a:t>n.d.</a:t>
            </a:r>
            <a:r>
              <a:rPr lang="en-US" sz="1600" dirty="0"/>
              <a:t>). Retrieved April 27, 2015, from http://www.directionsmag.com/images/newsletter/2011/01_week1/world_lg.jpg</a:t>
            </a:r>
          </a:p>
        </p:txBody>
      </p:sp>
    </p:spTree>
    <p:extLst>
      <p:ext uri="{BB962C8B-B14F-4D97-AF65-F5344CB8AC3E}">
        <p14:creationId xmlns:p14="http://schemas.microsoft.com/office/powerpoint/2010/main" val="363144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ArgGIS</a:t>
            </a:r>
            <a:r>
              <a:rPr lang="en-US" dirty="0" smtClean="0"/>
              <a:t> Online: </a:t>
            </a:r>
            <a:r>
              <a:rPr lang="en-US" dirty="0" smtClean="0">
                <a:hlinkClick r:id="rId2"/>
              </a:rPr>
              <a:t>http://www.arcgis.com/features/</a:t>
            </a:r>
            <a:r>
              <a:rPr lang="en-US" dirty="0" smtClean="0"/>
              <a:t> </a:t>
            </a:r>
          </a:p>
          <a:p>
            <a:r>
              <a:rPr lang="en-US" dirty="0" smtClean="0"/>
              <a:t>Two cost structures:</a:t>
            </a:r>
          </a:p>
          <a:p>
            <a:pPr lvl="1"/>
            <a:r>
              <a:rPr lang="en-US" dirty="0" smtClean="0"/>
              <a:t>Free Account</a:t>
            </a:r>
            <a:endParaRPr lang="en-US" dirty="0"/>
          </a:p>
          <a:p>
            <a:pPr lvl="2"/>
            <a:r>
              <a:rPr lang="en-US" dirty="0" smtClean="0"/>
              <a:t>All maps and content are public and searchable</a:t>
            </a:r>
          </a:p>
          <a:p>
            <a:pPr lvl="2"/>
            <a:r>
              <a:rPr lang="en-US" dirty="0" smtClean="0"/>
              <a:t>Some features are not available</a:t>
            </a:r>
          </a:p>
          <a:p>
            <a:pPr lvl="1"/>
            <a:r>
              <a:rPr lang="en-US" dirty="0" smtClean="0"/>
              <a:t>Education Account</a:t>
            </a:r>
          </a:p>
          <a:p>
            <a:pPr lvl="2"/>
            <a:r>
              <a:rPr lang="en-US" dirty="0" smtClean="0"/>
              <a:t>All maps and content</a:t>
            </a:r>
            <a:r>
              <a:rPr lang="en-US" dirty="0"/>
              <a:t> </a:t>
            </a:r>
            <a:r>
              <a:rPr lang="en-US" dirty="0" smtClean="0"/>
              <a:t>are private unless a link is provided</a:t>
            </a:r>
          </a:p>
          <a:p>
            <a:pPr lvl="2"/>
            <a:r>
              <a:rPr lang="en-US" dirty="0" smtClean="0"/>
              <a:t>Costs start at $1,000 per year for 50 named uses</a:t>
            </a:r>
          </a:p>
          <a:p>
            <a:pPr lvl="2"/>
            <a:r>
              <a:rPr lang="en-US" dirty="0" smtClean="0"/>
              <a:t>Cost per person decreases as the number of users increases</a:t>
            </a:r>
          </a:p>
          <a:p>
            <a:pPr lvl="2"/>
            <a:r>
              <a:rPr lang="en-US" dirty="0" smtClean="0"/>
              <a:t>All features are available</a:t>
            </a:r>
          </a:p>
          <a:p>
            <a:pPr lvl="1"/>
            <a:r>
              <a:rPr lang="en-US" dirty="0" smtClean="0"/>
              <a:t>Currently Del Tech has an ArcGIS Desktop License that comes with ArcGIS online access for 50 </a:t>
            </a:r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All Delaware K12 teachers currently have an education account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3112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 do with ArcGIS Online?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Browse a gallery of featured content</a:t>
            </a:r>
          </a:p>
          <a:p>
            <a:pPr lvl="1"/>
            <a:r>
              <a:rPr lang="en-US" dirty="0" smtClean="0">
                <a:hlinkClick r:id="rId2"/>
              </a:rPr>
              <a:t>http://www.arcgis.com/home/gallery.html#c=esri&amp;t=maps&amp;o=modified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3"/>
              </a:rPr>
              <a:t>http://storymaps.esri.com/stories/2013/gettysburg/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Make your own maps</a:t>
            </a:r>
          </a:p>
          <a:p>
            <a:pPr lvl="1"/>
            <a:r>
              <a:rPr lang="en-US" dirty="0" smtClean="0">
                <a:hlinkClick r:id="rId4"/>
              </a:rPr>
              <a:t>http://www.arcgis.com/home/webmap/viewer.html?useExisting=1</a:t>
            </a:r>
            <a:r>
              <a:rPr lang="en-US" dirty="0" smtClean="0"/>
              <a:t> </a:t>
            </a:r>
          </a:p>
          <a:p>
            <a:r>
              <a:rPr lang="en-US" dirty="0" smtClean="0"/>
              <a:t>Share items</a:t>
            </a:r>
          </a:p>
          <a:p>
            <a:r>
              <a:rPr lang="en-US" dirty="0" smtClean="0"/>
              <a:t>Organize content into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00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258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ArcGIS Online by ESRI</vt:lpstr>
      <vt:lpstr>What is GIS</vt:lpstr>
      <vt:lpstr>Components of GIS</vt:lpstr>
      <vt:lpstr>Why Does GIS Matter?</vt:lpstr>
      <vt:lpstr>Who Uses GIS?</vt:lpstr>
      <vt:lpstr>Recommended Product</vt:lpstr>
      <vt:lpstr>What Can I do with ArcGIS Online?</vt:lpstr>
    </vt:vector>
  </TitlesOfParts>
  <Company>Delaware Technical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ArcGIS Online by ESRI</dc:title>
  <dc:creator>Amy Mann</dc:creator>
  <cp:lastModifiedBy>Amy Mann</cp:lastModifiedBy>
  <cp:revision>7</cp:revision>
  <dcterms:created xsi:type="dcterms:W3CDTF">2015-04-27T18:49:09Z</dcterms:created>
  <dcterms:modified xsi:type="dcterms:W3CDTF">2015-04-29T18:59:36Z</dcterms:modified>
</cp:coreProperties>
</file>